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307" r:id="rId4"/>
    <p:sldId id="260" r:id="rId5"/>
    <p:sldId id="259" r:id="rId6"/>
    <p:sldId id="308" r:id="rId7"/>
    <p:sldId id="298" r:id="rId8"/>
    <p:sldId id="276" r:id="rId9"/>
    <p:sldId id="295" r:id="rId10"/>
    <p:sldId id="296" r:id="rId11"/>
    <p:sldId id="297" r:id="rId12"/>
    <p:sldId id="275" r:id="rId13"/>
    <p:sldId id="299" r:id="rId14"/>
    <p:sldId id="301" r:id="rId15"/>
    <p:sldId id="300" r:id="rId16"/>
    <p:sldId id="302" r:id="rId17"/>
    <p:sldId id="309" r:id="rId18"/>
    <p:sldId id="310" r:id="rId19"/>
    <p:sldId id="305" r:id="rId20"/>
    <p:sldId id="30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AD3CB-CFC1-974F-A4F3-EB5AD237B745}" type="datetimeFigureOut">
              <a:rPr lang="en-US" smtClean="0"/>
              <a:t>7/20/2014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0A018-283F-AA4B-8BE7-740B5CED3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66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very first Armenia-Turkey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programme</a:t>
            </a:r>
            <a:r>
              <a:rPr lang="en-US" baseline="0" dirty="0" smtClean="0"/>
              <a:t> launched and funded by the EU. </a:t>
            </a:r>
            <a:r>
              <a:rPr lang="en-US" dirty="0" smtClean="0"/>
              <a:t>Significant in terms of EU commitment</a:t>
            </a:r>
            <a:r>
              <a:rPr lang="en-US" baseline="0" dirty="0" smtClean="0"/>
              <a:t> for Armenia-Turkey </a:t>
            </a:r>
            <a:r>
              <a:rPr lang="en-US" baseline="0" dirty="0" err="1" smtClean="0"/>
              <a:t>normalisation</a:t>
            </a:r>
            <a:r>
              <a:rPr lang="en-US" baseline="0" dirty="0" smtClean="0"/>
              <a:t> process. If implemented </a:t>
            </a:r>
            <a:r>
              <a:rPr lang="en-US" baseline="0" dirty="0" err="1" smtClean="0"/>
              <a:t>succesfully</a:t>
            </a:r>
            <a:r>
              <a:rPr lang="en-US" baseline="0" dirty="0" smtClean="0"/>
              <a:t>, there may be  next phases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0A018-283F-AA4B-8BE7-740B5CED3E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63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40A018-283F-AA4B-8BE7-740B5CED3E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32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F789-7244-9F44-AF9F-99140FC2E5D6}" type="datetimeFigureOut">
              <a:rPr lang="en-US" smtClean="0"/>
              <a:t>7/20/2014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AB10-657D-B143-AAB1-FD508A153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2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F789-7244-9F44-AF9F-99140FC2E5D6}" type="datetimeFigureOut">
              <a:rPr lang="en-US" smtClean="0"/>
              <a:t>7/20/2014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AB10-657D-B143-AAB1-FD508A153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6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F789-7244-9F44-AF9F-99140FC2E5D6}" type="datetimeFigureOut">
              <a:rPr lang="en-US" smtClean="0"/>
              <a:t>7/20/2014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AB10-657D-B143-AAB1-FD508A153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74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F789-7244-9F44-AF9F-99140FC2E5D6}" type="datetimeFigureOut">
              <a:rPr lang="en-US" smtClean="0"/>
              <a:t>7/20/2014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AB10-657D-B143-AAB1-FD508A153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37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F789-7244-9F44-AF9F-99140FC2E5D6}" type="datetimeFigureOut">
              <a:rPr lang="en-US" smtClean="0"/>
              <a:t>7/20/2014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AB10-657D-B143-AAB1-FD508A153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1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F789-7244-9F44-AF9F-99140FC2E5D6}" type="datetimeFigureOut">
              <a:rPr lang="en-US" smtClean="0"/>
              <a:t>7/20/2014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AB10-657D-B143-AAB1-FD508A153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24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F789-7244-9F44-AF9F-99140FC2E5D6}" type="datetimeFigureOut">
              <a:rPr lang="en-US" smtClean="0"/>
              <a:t>7/20/2014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AB10-657D-B143-AAB1-FD508A153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6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F789-7244-9F44-AF9F-99140FC2E5D6}" type="datetimeFigureOut">
              <a:rPr lang="en-US" smtClean="0"/>
              <a:t>7/20/2014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AB10-657D-B143-AAB1-FD508A153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13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F789-7244-9F44-AF9F-99140FC2E5D6}" type="datetimeFigureOut">
              <a:rPr lang="en-US" smtClean="0"/>
              <a:t>7/20/2014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AB10-657D-B143-AAB1-FD508A153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70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F789-7244-9F44-AF9F-99140FC2E5D6}" type="datetimeFigureOut">
              <a:rPr lang="en-US" smtClean="0"/>
              <a:t>7/20/2014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AB10-657D-B143-AAB1-FD508A153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6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AF789-7244-9F44-AF9F-99140FC2E5D6}" type="datetimeFigureOut">
              <a:rPr lang="en-US" smtClean="0"/>
              <a:t>7/20/2014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4AB10-657D-B143-AAB1-FD508A153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85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AF789-7244-9F44-AF9F-99140FC2E5D6}" type="datetimeFigureOut">
              <a:rPr lang="en-US" smtClean="0"/>
              <a:t>7/20/2014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4AB10-657D-B143-AAB1-FD508A153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7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jpg"/><Relationship Id="rId4" Type="http://schemas.openxmlformats.org/officeDocument/2006/relationships/image" Target="../media/image5.tif"/><Relationship Id="rId9" Type="http://schemas.openxmlformats.org/officeDocument/2006/relationships/image" Target="../media/image10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36957"/>
            <a:ext cx="6631420" cy="607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8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Public Journalism </a:t>
            </a:r>
            <a:r>
              <a:rPr lang="en-US" b="1" dirty="0" smtClean="0">
                <a:solidFill>
                  <a:srgbClr val="0070C0"/>
                </a:solidFill>
              </a:rPr>
              <a:t>Club</a:t>
            </a:r>
            <a:r>
              <a:rPr lang="hy-AM" b="1" dirty="0" smtClean="0">
                <a:solidFill>
                  <a:srgbClr val="0070C0"/>
                </a:solidFill>
              </a:rPr>
              <a:t/>
            </a:r>
            <a:br>
              <a:rPr lang="hy-AM" b="1" dirty="0" smtClean="0">
                <a:solidFill>
                  <a:srgbClr val="0070C0"/>
                </a:solidFill>
              </a:rPr>
            </a:br>
            <a:r>
              <a:rPr lang="en-GB" sz="3100" b="1" dirty="0" err="1"/>
              <a:t>Հանրային</a:t>
            </a:r>
            <a:r>
              <a:rPr lang="en-GB" sz="3100" b="1" dirty="0"/>
              <a:t> </a:t>
            </a:r>
            <a:r>
              <a:rPr lang="en-GB" sz="3100" b="1" dirty="0" err="1"/>
              <a:t>լրագրության</a:t>
            </a:r>
            <a:r>
              <a:rPr lang="en-GB" sz="3100" b="1" dirty="0"/>
              <a:t> </a:t>
            </a:r>
            <a:r>
              <a:rPr lang="en-GB" sz="3100" b="1" dirty="0" err="1"/>
              <a:t>ակումբ</a:t>
            </a:r>
            <a:endParaRPr lang="en-US" sz="31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588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Exchange </a:t>
            </a:r>
            <a:r>
              <a:rPr lang="en-US" b="1" dirty="0">
                <a:solidFill>
                  <a:srgbClr val="0070C0"/>
                </a:solidFill>
              </a:rPr>
              <a:t>of </a:t>
            </a:r>
            <a:r>
              <a:rPr lang="en-US" b="1" dirty="0" smtClean="0">
                <a:solidFill>
                  <a:srgbClr val="0070C0"/>
                </a:solidFill>
              </a:rPr>
              <a:t>Painters</a:t>
            </a:r>
            <a:endParaRPr lang="hy-AM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y-AM" b="1" dirty="0" smtClean="0"/>
              <a:t>	</a:t>
            </a:r>
            <a:r>
              <a:rPr lang="hy-AM" sz="2600" b="1" dirty="0"/>
              <a:t>Նկարիչների </a:t>
            </a:r>
            <a:r>
              <a:rPr lang="hy-AM" sz="2600" b="1" dirty="0" smtClean="0"/>
              <a:t>փոխայցելություններ</a:t>
            </a:r>
          </a:p>
          <a:p>
            <a:pPr marL="0" indent="0">
              <a:buNone/>
            </a:pPr>
            <a:endParaRPr lang="en-US" sz="2600" b="1" dirty="0"/>
          </a:p>
          <a:p>
            <a:r>
              <a:rPr lang="en-US" b="1" dirty="0" err="1" smtClean="0">
                <a:solidFill>
                  <a:srgbClr val="0070C0"/>
                </a:solidFill>
              </a:rPr>
              <a:t>LrHaber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– Citizen Reporting </a:t>
            </a:r>
            <a:r>
              <a:rPr lang="en-US" b="1" dirty="0" smtClean="0">
                <a:solidFill>
                  <a:srgbClr val="0070C0"/>
                </a:solidFill>
              </a:rPr>
              <a:t>Portal</a:t>
            </a:r>
            <a:endParaRPr lang="hy-AM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y-AM" b="1" dirty="0" smtClean="0"/>
              <a:t>	</a:t>
            </a:r>
            <a:r>
              <a:rPr lang="hy-AM" sz="2600" b="1" dirty="0" err="1"/>
              <a:t>ԼրՀաբեր</a:t>
            </a:r>
            <a:r>
              <a:rPr lang="hy-AM" sz="2600" b="1" dirty="0"/>
              <a:t> – քաղաքացիական լրատվության </a:t>
            </a:r>
            <a:r>
              <a:rPr lang="hy-AM" sz="2600" b="1" dirty="0" smtClean="0"/>
              <a:t>	պորտալ</a:t>
            </a:r>
          </a:p>
          <a:p>
            <a:pPr marL="0" indent="0">
              <a:buNone/>
            </a:pPr>
            <a:endParaRPr lang="en-US" sz="2600" b="1" dirty="0"/>
          </a:p>
          <a:p>
            <a:r>
              <a:rPr lang="en-US" b="1" dirty="0">
                <a:solidFill>
                  <a:srgbClr val="0070C0"/>
                </a:solidFill>
              </a:rPr>
              <a:t>Exchange of Entrepreneurs in the ICT Sector</a:t>
            </a:r>
            <a:endParaRPr lang="hy-AM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y-AM" b="1" dirty="0"/>
              <a:t>	</a:t>
            </a:r>
            <a:r>
              <a:rPr lang="hy-AM" sz="2600" b="1" dirty="0"/>
              <a:t>Ձեռներեցների փոխայցելություններ</a:t>
            </a:r>
            <a:endParaRPr lang="en-US" sz="2600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6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Regional Studies </a:t>
            </a:r>
            <a:r>
              <a:rPr lang="en-US" b="1" dirty="0" smtClean="0">
                <a:solidFill>
                  <a:srgbClr val="0070C0"/>
                </a:solidFill>
              </a:rPr>
              <a:t>Center</a:t>
            </a:r>
            <a:r>
              <a:rPr lang="hy-AM" b="1" dirty="0" smtClean="0">
                <a:solidFill>
                  <a:srgbClr val="0070C0"/>
                </a:solidFill>
              </a:rPr>
              <a:t/>
            </a:r>
            <a:br>
              <a:rPr lang="hy-AM" b="1" dirty="0" smtClean="0">
                <a:solidFill>
                  <a:srgbClr val="0070C0"/>
                </a:solidFill>
              </a:rPr>
            </a:br>
            <a:r>
              <a:rPr lang="en-GB" sz="3100" b="1" dirty="0" err="1"/>
              <a:t>Տարածաշրջանային</a:t>
            </a:r>
            <a:r>
              <a:rPr lang="en-GB" sz="3100" b="1" dirty="0"/>
              <a:t> </a:t>
            </a:r>
            <a:r>
              <a:rPr lang="en-GB" sz="3100" b="1" dirty="0" err="1"/>
              <a:t>հետազոտությունների</a:t>
            </a:r>
            <a:r>
              <a:rPr lang="en-GB" sz="3100" b="1" dirty="0"/>
              <a:t> </a:t>
            </a:r>
            <a:r>
              <a:rPr lang="en-GB" sz="3100" b="1" dirty="0" err="1"/>
              <a:t>կենտրոն</a:t>
            </a:r>
            <a:endParaRPr lang="en-US" sz="31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68556"/>
            <a:ext cx="8229600" cy="471777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Youth </a:t>
            </a:r>
            <a:r>
              <a:rPr lang="en-US" b="1" dirty="0">
                <a:solidFill>
                  <a:srgbClr val="0070C0"/>
                </a:solidFill>
              </a:rPr>
              <a:t>– Agent of Change Trainings</a:t>
            </a:r>
          </a:p>
          <a:p>
            <a:pPr marL="0" indent="0">
              <a:buNone/>
            </a:pPr>
            <a:r>
              <a:rPr lang="hy-AM" b="1" dirty="0" smtClean="0"/>
              <a:t>	</a:t>
            </a:r>
            <a:r>
              <a:rPr lang="hy-AM" sz="2600" b="1" dirty="0"/>
              <a:t>Երիտասարդական ծրագիր</a:t>
            </a:r>
            <a:endParaRPr lang="en-US" sz="2600" b="1" dirty="0"/>
          </a:p>
          <a:p>
            <a:r>
              <a:rPr lang="en-US" b="1" dirty="0" smtClean="0">
                <a:solidFill>
                  <a:srgbClr val="0070C0"/>
                </a:solidFill>
              </a:rPr>
              <a:t>Speakers</a:t>
            </a:r>
            <a:r>
              <a:rPr lang="en-US" b="1" dirty="0">
                <a:solidFill>
                  <a:srgbClr val="0070C0"/>
                </a:solidFill>
              </a:rPr>
              <a:t>’ </a:t>
            </a:r>
            <a:r>
              <a:rPr lang="en-US" b="1" dirty="0" smtClean="0">
                <a:solidFill>
                  <a:srgbClr val="0070C0"/>
                </a:solidFill>
              </a:rPr>
              <a:t>Bureau</a:t>
            </a:r>
            <a:endParaRPr lang="hy-AM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y-AM" b="1" dirty="0" smtClean="0"/>
              <a:t>	</a:t>
            </a:r>
            <a:r>
              <a:rPr lang="hy-AM" sz="2600" b="1" dirty="0" err="1"/>
              <a:t>Բանախոսների</a:t>
            </a:r>
            <a:r>
              <a:rPr lang="hy-AM" sz="2600" b="1" dirty="0"/>
              <a:t> բյուրո</a:t>
            </a:r>
            <a:endParaRPr lang="en-US" sz="2600" b="1" dirty="0"/>
          </a:p>
          <a:p>
            <a:r>
              <a:rPr lang="en-US" b="1" dirty="0" smtClean="0">
                <a:solidFill>
                  <a:srgbClr val="0070C0"/>
                </a:solidFill>
              </a:rPr>
              <a:t>New </a:t>
            </a:r>
            <a:r>
              <a:rPr lang="en-US" b="1" dirty="0">
                <a:solidFill>
                  <a:srgbClr val="0070C0"/>
                </a:solidFill>
              </a:rPr>
              <a:t>Avenues, New Venues</a:t>
            </a:r>
          </a:p>
          <a:p>
            <a:pPr marL="0" indent="0">
              <a:buNone/>
            </a:pPr>
            <a:r>
              <a:rPr lang="hy-AM" b="1" dirty="0" smtClean="0"/>
              <a:t>	</a:t>
            </a:r>
            <a:r>
              <a:rPr lang="hy-AM" sz="2600" b="1" dirty="0"/>
              <a:t>Նոր ուղիներ և նոր </a:t>
            </a:r>
            <a:r>
              <a:rPr lang="hy-AM" sz="2600" b="1" dirty="0" err="1"/>
              <a:t>հարթակներ</a:t>
            </a:r>
            <a:endParaRPr lang="en-US" sz="2600" b="1" dirty="0"/>
          </a:p>
          <a:p>
            <a:r>
              <a:rPr lang="en-US" b="1" dirty="0" smtClean="0">
                <a:solidFill>
                  <a:srgbClr val="0070C0"/>
                </a:solidFill>
              </a:rPr>
              <a:t>Media Support</a:t>
            </a:r>
            <a:endParaRPr lang="hy-AM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y-AM" b="1" dirty="0" smtClean="0"/>
              <a:t>	</a:t>
            </a:r>
            <a:r>
              <a:rPr lang="hy-AM" sz="2600" b="1" dirty="0" err="1"/>
              <a:t>Մեդիա</a:t>
            </a:r>
            <a:r>
              <a:rPr lang="hy-AM" sz="2600" b="1" dirty="0"/>
              <a:t> աջակցություն</a:t>
            </a:r>
            <a:endParaRPr lang="en-US" sz="26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48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849" y="661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Anadolu Kültür	</a:t>
            </a:r>
            <a:r>
              <a:rPr lang="en-US" b="1" dirty="0"/>
              <a:t>	</a:t>
            </a:r>
            <a:r>
              <a:rPr lang="hy-AM" b="1" dirty="0" smtClean="0"/>
              <a:t/>
            </a:r>
            <a:br>
              <a:rPr lang="hy-AM" b="1" dirty="0" smtClean="0"/>
            </a:br>
            <a:r>
              <a:rPr lang="en-GB" sz="3100" b="1" dirty="0" err="1"/>
              <a:t>Անադոլու</a:t>
            </a:r>
            <a:r>
              <a:rPr lang="en-GB" sz="3100" b="1" dirty="0"/>
              <a:t> </a:t>
            </a:r>
            <a:r>
              <a:rPr lang="en-GB" sz="3100" b="1" dirty="0" err="1"/>
              <a:t>Քյուլթյուր</a:t>
            </a:r>
            <a:endParaRPr lang="en-US" sz="31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9102"/>
            <a:ext cx="8381249" cy="5236565"/>
          </a:xfrm>
        </p:spPr>
        <p:txBody>
          <a:bodyPr numCol="1">
            <a:normAutofit/>
          </a:bodyPr>
          <a:lstStyle/>
          <a:p>
            <a:endParaRPr lang="en-US" b="1" dirty="0" smtClean="0"/>
          </a:p>
          <a:p>
            <a:r>
              <a:rPr lang="en-US" b="1" dirty="0" smtClean="0">
                <a:solidFill>
                  <a:srgbClr val="0070C0"/>
                </a:solidFill>
              </a:rPr>
              <a:t>Armenia Turkey Cinema Platform</a:t>
            </a:r>
            <a:endParaRPr lang="hy-AM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y-AM" sz="2600" b="1" dirty="0" smtClean="0"/>
              <a:t>	Հայաստան-Թուրքիա </a:t>
            </a:r>
            <a:r>
              <a:rPr lang="hy-AM" sz="2600" b="1" dirty="0" err="1" smtClean="0"/>
              <a:t>կինոհարթակ</a:t>
            </a:r>
            <a:endParaRPr lang="hy-AM" sz="2600" b="1" dirty="0" smtClean="0"/>
          </a:p>
          <a:p>
            <a:pPr marL="0" indent="0">
              <a:buNone/>
            </a:pPr>
            <a:endParaRPr lang="en-US" sz="2600" b="1" dirty="0"/>
          </a:p>
          <a:p>
            <a:r>
              <a:rPr lang="en-US" b="1" dirty="0" smtClean="0">
                <a:solidFill>
                  <a:srgbClr val="0070C0"/>
                </a:solidFill>
              </a:rPr>
              <a:t>Female Minstrels</a:t>
            </a:r>
            <a:endParaRPr lang="hy-AM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y-AM" sz="2600" b="1" dirty="0" smtClean="0"/>
              <a:t>	Կին </a:t>
            </a:r>
            <a:r>
              <a:rPr lang="hy-AM" sz="2600" b="1" dirty="0" err="1" smtClean="0"/>
              <a:t>աշուղներ</a:t>
            </a:r>
            <a:endParaRPr lang="hy-AM" sz="2600" b="1" dirty="0" smtClean="0"/>
          </a:p>
          <a:p>
            <a:pPr marL="0" indent="0">
              <a:buNone/>
            </a:pPr>
            <a:endParaRPr lang="en-US" sz="2600" b="1" dirty="0"/>
          </a:p>
          <a:p>
            <a:r>
              <a:rPr lang="en-US" b="1" dirty="0" smtClean="0">
                <a:solidFill>
                  <a:srgbClr val="0070C0"/>
                </a:solidFill>
              </a:rPr>
              <a:t>Art and Activism Workshop</a:t>
            </a:r>
          </a:p>
          <a:p>
            <a:pPr marL="0" indent="0">
              <a:buNone/>
            </a:pPr>
            <a:r>
              <a:rPr lang="hy-AM" sz="2600" b="1" dirty="0" smtClean="0"/>
              <a:t>	Արվեստ </a:t>
            </a:r>
            <a:r>
              <a:rPr lang="hy-AM" sz="2600" b="1" dirty="0"/>
              <a:t>և </a:t>
            </a:r>
            <a:r>
              <a:rPr lang="hy-AM" sz="2600" b="1" dirty="0" err="1"/>
              <a:t>ակտիվիզմ</a:t>
            </a:r>
            <a:endParaRPr lang="en-US" sz="2600" b="1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7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Helsinki Citizens’ </a:t>
            </a:r>
            <a:r>
              <a:rPr lang="en-US" b="1" dirty="0" smtClean="0">
                <a:solidFill>
                  <a:srgbClr val="0070C0"/>
                </a:solidFill>
              </a:rPr>
              <a:t>Assembly</a:t>
            </a:r>
            <a:r>
              <a:rPr lang="hy-AM" b="1" dirty="0" smtClean="0">
                <a:solidFill>
                  <a:srgbClr val="0070C0"/>
                </a:solidFill>
              </a:rPr>
              <a:t/>
            </a:r>
            <a:br>
              <a:rPr lang="hy-AM" b="1" dirty="0" smtClean="0">
                <a:solidFill>
                  <a:srgbClr val="0070C0"/>
                </a:solidFill>
              </a:rPr>
            </a:br>
            <a:r>
              <a:rPr lang="en-GB" sz="3100" b="1" dirty="0" err="1"/>
              <a:t>Հելսինկյան</a:t>
            </a:r>
            <a:r>
              <a:rPr lang="en-GB" sz="3100" b="1" dirty="0"/>
              <a:t> </a:t>
            </a:r>
            <a:r>
              <a:rPr lang="en-GB" sz="3100" b="1" dirty="0" err="1"/>
              <a:t>քաղաքացիական</a:t>
            </a:r>
            <a:r>
              <a:rPr lang="en-GB" sz="3100" b="1" dirty="0"/>
              <a:t> </a:t>
            </a:r>
            <a:r>
              <a:rPr lang="en-GB" sz="3100" b="1" dirty="0" err="1"/>
              <a:t>ասամբլեա</a:t>
            </a:r>
            <a:r>
              <a:rPr lang="en-GB" sz="3100" b="1" dirty="0"/>
              <a:t> </a:t>
            </a:r>
            <a:endParaRPr lang="en-US" sz="31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err="1" smtClean="0">
                <a:solidFill>
                  <a:srgbClr val="0070C0"/>
                </a:solidFill>
              </a:rPr>
              <a:t>YavaşGamats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Summer </a:t>
            </a:r>
            <a:r>
              <a:rPr lang="en-US" b="1" dirty="0" smtClean="0">
                <a:solidFill>
                  <a:srgbClr val="0070C0"/>
                </a:solidFill>
              </a:rPr>
              <a:t>School</a:t>
            </a:r>
            <a:endParaRPr lang="hy-AM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y-AM" b="1" dirty="0" smtClean="0"/>
              <a:t>	</a:t>
            </a:r>
            <a:r>
              <a:rPr lang="en-US" sz="2600" b="1" dirty="0" err="1"/>
              <a:t>YavaşGamats</a:t>
            </a:r>
            <a:r>
              <a:rPr lang="en-US" sz="2600" b="1" dirty="0"/>
              <a:t> </a:t>
            </a:r>
            <a:r>
              <a:rPr lang="hy-AM" sz="2600" b="1" dirty="0"/>
              <a:t>ամառային դպրոց</a:t>
            </a:r>
            <a:endParaRPr lang="en-US" sz="2600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0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TEPAV</a:t>
            </a:r>
            <a:r>
              <a:rPr lang="hy-AM" b="1" dirty="0" smtClean="0">
                <a:solidFill>
                  <a:srgbClr val="0070C0"/>
                </a:solidFill>
              </a:rPr>
              <a:t/>
            </a:r>
            <a:br>
              <a:rPr lang="hy-AM" b="1" dirty="0" smtClean="0">
                <a:solidFill>
                  <a:srgbClr val="0070C0"/>
                </a:solidFill>
              </a:rPr>
            </a:br>
            <a:r>
              <a:rPr lang="en-GB" sz="3100" b="1" dirty="0" err="1"/>
              <a:t>Թուրքիայի</a:t>
            </a:r>
            <a:r>
              <a:rPr lang="en-GB" sz="3100" b="1" dirty="0"/>
              <a:t> </a:t>
            </a:r>
            <a:r>
              <a:rPr lang="en-GB" sz="3100" b="1" dirty="0" err="1"/>
              <a:t>տնտեսական</a:t>
            </a:r>
            <a:r>
              <a:rPr lang="en-GB" sz="3100" b="1" dirty="0"/>
              <a:t> </a:t>
            </a:r>
            <a:r>
              <a:rPr lang="en-GB" sz="3100" b="1" dirty="0" err="1"/>
              <a:t>քաղաքականության</a:t>
            </a:r>
            <a:r>
              <a:rPr lang="en-GB" sz="3100" b="1" dirty="0"/>
              <a:t> </a:t>
            </a:r>
            <a:r>
              <a:rPr lang="en-GB" sz="3100" b="1" dirty="0" err="1"/>
              <a:t>հետազոտությունների</a:t>
            </a:r>
            <a:r>
              <a:rPr lang="en-GB" sz="3100" b="1" dirty="0"/>
              <a:t> </a:t>
            </a:r>
            <a:r>
              <a:rPr lang="en-GB" sz="3100" b="1" dirty="0" err="1"/>
              <a:t>հիմնադրամ</a:t>
            </a:r>
            <a:r>
              <a:rPr lang="en-US" sz="3100" b="1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1" dirty="0" smtClean="0"/>
          </a:p>
          <a:p>
            <a:r>
              <a:rPr lang="en-US" b="1" dirty="0" smtClean="0">
                <a:solidFill>
                  <a:srgbClr val="0070C0"/>
                </a:solidFill>
              </a:rPr>
              <a:t>Economic </a:t>
            </a:r>
            <a:r>
              <a:rPr lang="en-US" b="1" dirty="0">
                <a:solidFill>
                  <a:srgbClr val="0070C0"/>
                </a:solidFill>
              </a:rPr>
              <a:t>Opportunity </a:t>
            </a:r>
            <a:r>
              <a:rPr lang="en-US" b="1" dirty="0" smtClean="0">
                <a:solidFill>
                  <a:srgbClr val="0070C0"/>
                </a:solidFill>
              </a:rPr>
              <a:t>Analysis</a:t>
            </a:r>
            <a:endParaRPr lang="hy-AM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y-AM" b="1" dirty="0" smtClean="0"/>
              <a:t>	</a:t>
            </a:r>
            <a:r>
              <a:rPr lang="hy-AM" sz="2600" b="1" dirty="0"/>
              <a:t>Տնտեսական հնարավորությունների 	</a:t>
            </a:r>
            <a:r>
              <a:rPr lang="hy-AM" sz="2600" b="1" dirty="0" smtClean="0"/>
              <a:t>վերլուծություն</a:t>
            </a:r>
            <a:endParaRPr lang="en-US" sz="2600" b="1" dirty="0"/>
          </a:p>
          <a:p>
            <a:pPr marL="0" indent="0">
              <a:buNone/>
            </a:pPr>
            <a:endParaRPr lang="hy-AM" b="1" dirty="0" smtClean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rgbClr val="0070C0"/>
                </a:solidFill>
              </a:rPr>
              <a:t>Exchange </a:t>
            </a:r>
            <a:r>
              <a:rPr lang="en-US" b="1" dirty="0">
                <a:solidFill>
                  <a:srgbClr val="0070C0"/>
                </a:solidFill>
              </a:rPr>
              <a:t>of Entrepreneurs in the ICT </a:t>
            </a:r>
            <a:r>
              <a:rPr lang="en-US" b="1" dirty="0" smtClean="0">
                <a:solidFill>
                  <a:srgbClr val="0070C0"/>
                </a:solidFill>
              </a:rPr>
              <a:t>Sector</a:t>
            </a:r>
            <a:endParaRPr lang="hy-AM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y-AM" b="1" dirty="0" smtClean="0"/>
              <a:t>	</a:t>
            </a:r>
            <a:r>
              <a:rPr lang="hy-AM" sz="2600" b="1" dirty="0"/>
              <a:t>Ձեռներեցների փոխայցելություններ</a:t>
            </a:r>
            <a:endParaRPr lang="en-US" sz="2600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89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Hrant Dink </a:t>
            </a:r>
            <a:r>
              <a:rPr lang="en-US" b="1" dirty="0" smtClean="0">
                <a:solidFill>
                  <a:srgbClr val="0070C0"/>
                </a:solidFill>
              </a:rPr>
              <a:t>Foundation</a:t>
            </a:r>
            <a:r>
              <a:rPr lang="hy-AM" b="1" dirty="0" smtClean="0">
                <a:solidFill>
                  <a:srgbClr val="0070C0"/>
                </a:solidFill>
              </a:rPr>
              <a:t/>
            </a:r>
            <a:br>
              <a:rPr lang="hy-AM" b="1" dirty="0" smtClean="0">
                <a:solidFill>
                  <a:srgbClr val="0070C0"/>
                </a:solidFill>
              </a:rPr>
            </a:br>
            <a:r>
              <a:rPr lang="en-GB" sz="3100" b="1" dirty="0" err="1"/>
              <a:t>Հրանտ</a:t>
            </a:r>
            <a:r>
              <a:rPr lang="en-GB" sz="3100" b="1" dirty="0"/>
              <a:t> </a:t>
            </a:r>
            <a:r>
              <a:rPr lang="en-GB" sz="3100" b="1" dirty="0" err="1"/>
              <a:t>Դինք</a:t>
            </a:r>
            <a:r>
              <a:rPr lang="en-GB" sz="3100" b="1" dirty="0"/>
              <a:t> </a:t>
            </a:r>
            <a:r>
              <a:rPr lang="en-GB" sz="3100" b="1" dirty="0" err="1"/>
              <a:t>հիմնադրամ</a:t>
            </a:r>
            <a:endParaRPr lang="en-US" sz="31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1" dirty="0" smtClean="0"/>
          </a:p>
          <a:p>
            <a:r>
              <a:rPr lang="en-US" b="1" dirty="0" smtClean="0">
                <a:solidFill>
                  <a:srgbClr val="0070C0"/>
                </a:solidFill>
              </a:rPr>
              <a:t>Turkey-Armenia </a:t>
            </a:r>
            <a:r>
              <a:rPr lang="en-US" b="1" dirty="0">
                <a:solidFill>
                  <a:srgbClr val="0070C0"/>
                </a:solidFill>
              </a:rPr>
              <a:t>Travel </a:t>
            </a:r>
            <a:r>
              <a:rPr lang="en-US" b="1" dirty="0" smtClean="0">
                <a:solidFill>
                  <a:srgbClr val="0070C0"/>
                </a:solidFill>
              </a:rPr>
              <a:t>Grant</a:t>
            </a:r>
            <a:endParaRPr lang="hy-AM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y-AM" b="1" dirty="0" smtClean="0"/>
              <a:t>	</a:t>
            </a:r>
            <a:r>
              <a:rPr lang="hy-AM" sz="2800" b="1" dirty="0"/>
              <a:t>Հայաստան-Թուրքիա 	ճանապարհորդական </a:t>
            </a:r>
            <a:r>
              <a:rPr lang="hy-AM" sz="2800" b="1" dirty="0" smtClean="0"/>
              <a:t>	դրամաշնորհ</a:t>
            </a:r>
            <a:endParaRPr lang="en-US" sz="2800" b="1" dirty="0"/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0070C0"/>
                </a:solidFill>
              </a:rPr>
              <a:t>Turkey-Armenia </a:t>
            </a:r>
            <a:r>
              <a:rPr lang="en-US" b="1" dirty="0">
                <a:solidFill>
                  <a:srgbClr val="0070C0"/>
                </a:solidFill>
              </a:rPr>
              <a:t>Fellowship Scheme</a:t>
            </a:r>
          </a:p>
          <a:p>
            <a:pPr marL="0" indent="0">
              <a:buNone/>
            </a:pPr>
            <a:r>
              <a:rPr lang="hy-AM" b="1" dirty="0" smtClean="0"/>
              <a:t>	</a:t>
            </a:r>
            <a:r>
              <a:rPr lang="hy-AM" sz="2800" b="1" dirty="0" smtClean="0"/>
              <a:t>Թուրքիա-Հայաստան </a:t>
            </a:r>
            <a:r>
              <a:rPr lang="hy-AM" sz="2800" b="1" dirty="0"/>
              <a:t>կրթաթոշակի 	նախագիծ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5731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INCLUSIVENESS</a:t>
            </a:r>
            <a:r>
              <a:rPr lang="hy-AM" b="1" dirty="0" smtClean="0">
                <a:solidFill>
                  <a:srgbClr val="0070C0"/>
                </a:solidFill>
              </a:rPr>
              <a:t/>
            </a:r>
            <a:br>
              <a:rPr lang="hy-AM" b="1" dirty="0" smtClean="0">
                <a:solidFill>
                  <a:srgbClr val="0070C0"/>
                </a:solidFill>
              </a:rPr>
            </a:br>
            <a:r>
              <a:rPr lang="hy-AM" b="1" dirty="0" err="1" smtClean="0"/>
              <a:t>Ն</a:t>
            </a:r>
            <a:r>
              <a:rPr lang="hy-AM" b="1" dirty="0" err="1" smtClean="0"/>
              <a:t>երգրավվածություն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0070C0"/>
                </a:solidFill>
              </a:rPr>
              <a:t>Grant </a:t>
            </a:r>
            <a:r>
              <a:rPr lang="en-US" sz="3600" b="1" dirty="0" smtClean="0">
                <a:solidFill>
                  <a:srgbClr val="0070C0"/>
                </a:solidFill>
              </a:rPr>
              <a:t>Scheme</a:t>
            </a:r>
            <a:endParaRPr lang="hy-AM" sz="3600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hy-AM" sz="3600" b="1" dirty="0" err="1"/>
              <a:t>Դ</a:t>
            </a:r>
            <a:r>
              <a:rPr lang="en-US" sz="3600" b="1" dirty="0" err="1" smtClean="0"/>
              <a:t>րամաշնորհային</a:t>
            </a:r>
            <a:r>
              <a:rPr lang="en-US" sz="3600" b="1" dirty="0" smtClean="0"/>
              <a:t> </a:t>
            </a:r>
            <a:r>
              <a:rPr lang="en-US" sz="3600" b="1" dirty="0" err="1"/>
              <a:t>ծրագրի</a:t>
            </a:r>
            <a:endParaRPr lang="en-US" sz="3600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070C0"/>
                </a:solidFill>
              </a:rPr>
              <a:t>To engage </a:t>
            </a:r>
            <a:r>
              <a:rPr lang="en-US" b="1" dirty="0">
                <a:solidFill>
                  <a:srgbClr val="0070C0"/>
                </a:solidFill>
              </a:rPr>
              <a:t>and support </a:t>
            </a:r>
            <a:r>
              <a:rPr lang="en-US" b="1" dirty="0" smtClean="0">
                <a:solidFill>
                  <a:srgbClr val="0070C0"/>
                </a:solidFill>
              </a:rPr>
              <a:t>new actors </a:t>
            </a:r>
            <a:r>
              <a:rPr lang="en-US" b="1" dirty="0">
                <a:solidFill>
                  <a:srgbClr val="0070C0"/>
                </a:solidFill>
              </a:rPr>
              <a:t>in the dialogue process.</a:t>
            </a:r>
            <a:r>
              <a:rPr lang="en-US" dirty="0">
                <a:solidFill>
                  <a:srgbClr val="0070C0"/>
                </a:solidFill>
              </a:rPr>
              <a:t> </a:t>
            </a:r>
            <a:endParaRPr lang="hy-AM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hy-AM" sz="2800" b="1" dirty="0" smtClean="0"/>
              <a:t>Ներգրավել </a:t>
            </a:r>
            <a:r>
              <a:rPr lang="hy-AM" sz="2800" b="1" dirty="0"/>
              <a:t>և աջակցել </a:t>
            </a:r>
            <a:r>
              <a:rPr lang="hy-AM" sz="2800" b="1" dirty="0" smtClean="0"/>
              <a:t>նոր </a:t>
            </a:r>
            <a:r>
              <a:rPr lang="hy-AM" sz="2800" b="1" dirty="0" err="1" smtClean="0"/>
              <a:t>դերակատարներին</a:t>
            </a:r>
            <a:r>
              <a:rPr lang="hy-AM" sz="2800" b="1" dirty="0" smtClean="0"/>
              <a:t> երկխոսության գործընթացում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2421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The most remarkable results</a:t>
            </a:r>
            <a:r>
              <a:rPr lang="hy-AM" b="1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so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57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sub-grant scheme applications from the two </a:t>
            </a:r>
            <a:r>
              <a:rPr lang="en-US" dirty="0" smtClean="0">
                <a:solidFill>
                  <a:srgbClr val="0070C0"/>
                </a:solidFill>
              </a:rPr>
              <a:t>countries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more </a:t>
            </a:r>
            <a:r>
              <a:rPr lang="en-US" dirty="0">
                <a:solidFill>
                  <a:srgbClr val="0070C0"/>
                </a:solidFill>
              </a:rPr>
              <a:t>than </a:t>
            </a:r>
            <a:r>
              <a:rPr lang="en-US" b="1" dirty="0">
                <a:solidFill>
                  <a:srgbClr val="0070C0"/>
                </a:solidFill>
              </a:rPr>
              <a:t>380</a:t>
            </a:r>
            <a:r>
              <a:rPr lang="en-US" dirty="0">
                <a:solidFill>
                  <a:srgbClr val="0070C0"/>
                </a:solidFill>
              </a:rPr>
              <a:t> applications to the travel grant </a:t>
            </a:r>
            <a:r>
              <a:rPr lang="en-US" dirty="0" smtClean="0">
                <a:solidFill>
                  <a:srgbClr val="0070C0"/>
                </a:solidFill>
              </a:rPr>
              <a:t>opportunity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88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organisations in Armenia and Turkey showing interest in hosting a fellow from the neighbouring </a:t>
            </a:r>
            <a:r>
              <a:rPr lang="en-US" dirty="0" smtClean="0">
                <a:solidFill>
                  <a:srgbClr val="0070C0"/>
                </a:solidFill>
              </a:rPr>
              <a:t>country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more </a:t>
            </a:r>
            <a:r>
              <a:rPr lang="en-US" dirty="0">
                <a:solidFill>
                  <a:srgbClr val="0070C0"/>
                </a:solidFill>
              </a:rPr>
              <a:t>than </a:t>
            </a:r>
            <a:r>
              <a:rPr lang="en-US" b="1" dirty="0">
                <a:solidFill>
                  <a:srgbClr val="0070C0"/>
                </a:solidFill>
              </a:rPr>
              <a:t>60</a:t>
            </a:r>
            <a:r>
              <a:rPr lang="en-US" dirty="0">
                <a:solidFill>
                  <a:srgbClr val="0070C0"/>
                </a:solidFill>
              </a:rPr>
              <a:t> jointly elaborated film </a:t>
            </a:r>
            <a:r>
              <a:rPr lang="en-US" dirty="0" smtClean="0">
                <a:solidFill>
                  <a:srgbClr val="0070C0"/>
                </a:solidFill>
              </a:rPr>
              <a:t>projects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1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y-AM" sz="3600" b="1" dirty="0" smtClean="0"/>
              <a:t>Ամենանշանակալից ձեռքբերումները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95197"/>
          </a:xfrm>
        </p:spPr>
        <p:txBody>
          <a:bodyPr>
            <a:normAutofit fontScale="85000" lnSpcReduction="20000"/>
          </a:bodyPr>
          <a:lstStyle/>
          <a:p>
            <a:r>
              <a:rPr lang="hy-AM" sz="3800" dirty="0" smtClean="0"/>
              <a:t>երկու </a:t>
            </a:r>
            <a:r>
              <a:rPr lang="hy-AM" sz="3800" dirty="0"/>
              <a:t>երկրներից </a:t>
            </a:r>
            <a:r>
              <a:rPr lang="hy-AM" sz="3800" dirty="0" err="1"/>
              <a:t>ենթադրամաշնորհային</a:t>
            </a:r>
            <a:r>
              <a:rPr lang="hy-AM" sz="3800" dirty="0"/>
              <a:t> ծրագրի շրջանակում ստացված </a:t>
            </a:r>
            <a:r>
              <a:rPr lang="hy-AM" sz="3800" b="1" dirty="0"/>
              <a:t>57 </a:t>
            </a:r>
            <a:r>
              <a:rPr lang="hy-AM" sz="3800" b="1" dirty="0" smtClean="0"/>
              <a:t>առաջարկներ</a:t>
            </a:r>
          </a:p>
          <a:p>
            <a:r>
              <a:rPr lang="hy-AM" sz="3800" dirty="0" smtClean="0"/>
              <a:t>ավելի </a:t>
            </a:r>
            <a:r>
              <a:rPr lang="hy-AM" sz="3800" dirty="0"/>
              <a:t>քան </a:t>
            </a:r>
            <a:r>
              <a:rPr lang="hy-AM" sz="3800" b="1" dirty="0"/>
              <a:t>380 հայտեր</a:t>
            </a:r>
            <a:r>
              <a:rPr lang="hy-AM" sz="3800" dirty="0"/>
              <a:t> ճանապարհորդական դրամաշնորհների </a:t>
            </a:r>
            <a:r>
              <a:rPr lang="hy-AM" sz="3800" dirty="0" smtClean="0"/>
              <a:t>համար </a:t>
            </a:r>
          </a:p>
          <a:p>
            <a:r>
              <a:rPr lang="hy-AM" sz="3800" b="1" dirty="0" smtClean="0"/>
              <a:t>88 </a:t>
            </a:r>
            <a:r>
              <a:rPr lang="hy-AM" sz="3800" b="1" dirty="0"/>
              <a:t>կազմակերպություն</a:t>
            </a:r>
            <a:r>
              <a:rPr lang="hy-AM" sz="3800" dirty="0"/>
              <a:t>, որոնք իրենց </a:t>
            </a:r>
            <a:r>
              <a:rPr lang="hy-AM" sz="3800" dirty="0" err="1"/>
              <a:t>պատրաստակամությունն</a:t>
            </a:r>
            <a:r>
              <a:rPr lang="hy-AM" sz="3800" dirty="0"/>
              <a:t> են հայտնել հյուրընկալելու </a:t>
            </a:r>
            <a:r>
              <a:rPr lang="hy-AM" sz="3800" dirty="0" err="1"/>
              <a:t>հարևան</a:t>
            </a:r>
            <a:r>
              <a:rPr lang="hy-AM" sz="3800" dirty="0"/>
              <a:t> երկրից </a:t>
            </a:r>
            <a:r>
              <a:rPr lang="hy-AM" sz="3800" dirty="0" smtClean="0"/>
              <a:t>մասնագետների </a:t>
            </a:r>
          </a:p>
          <a:p>
            <a:r>
              <a:rPr lang="hy-AM" sz="3800" dirty="0" smtClean="0"/>
              <a:t>ավելի </a:t>
            </a:r>
            <a:r>
              <a:rPr lang="hy-AM" sz="3800" dirty="0"/>
              <a:t>քան </a:t>
            </a:r>
            <a:r>
              <a:rPr lang="hy-AM" sz="3800" b="1" dirty="0"/>
              <a:t>60 </a:t>
            </a:r>
            <a:r>
              <a:rPr lang="hy-AM" sz="3800" dirty="0"/>
              <a:t>համատեղ մշակված ֆիլմերի </a:t>
            </a:r>
            <a:r>
              <a:rPr lang="hy-AM" sz="3800" dirty="0" smtClean="0"/>
              <a:t>նախագծեր </a:t>
            </a:r>
            <a:endParaRPr lang="en-US" sz="3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4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70858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solidFill>
                  <a:srgbClr val="0070C0"/>
                </a:solidFill>
              </a:rPr>
              <a:t>QUESTIONS?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hy-AM" b="1" dirty="0" smtClean="0"/>
              <a:t>ՀԱՐՑԵ՞Ր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14122"/>
            <a:ext cx="8229600" cy="81204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96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800" b="1" dirty="0" smtClean="0"/>
              <a:t/>
            </a:r>
            <a:br>
              <a:rPr lang="en-US" sz="3800" b="1" dirty="0" smtClean="0"/>
            </a:br>
            <a:r>
              <a:rPr lang="en-US" sz="3800" b="1" dirty="0" smtClean="0"/>
              <a:t/>
            </a:r>
            <a:br>
              <a:rPr lang="en-US" sz="3800" b="1" dirty="0" smtClean="0"/>
            </a:br>
            <a:r>
              <a:rPr lang="en-US" sz="3800" b="1" dirty="0" smtClean="0">
                <a:solidFill>
                  <a:srgbClr val="0070C0"/>
                </a:solidFill>
              </a:rPr>
              <a:t>Support to the Armenia-Turkey Normalisation Process </a:t>
            </a:r>
            <a:r>
              <a:rPr lang="en-US" sz="3800" b="1" dirty="0" smtClean="0"/>
              <a:t/>
            </a:r>
            <a:br>
              <a:rPr lang="en-US" sz="3800" b="1" dirty="0" smtClean="0"/>
            </a:br>
            <a:r>
              <a:rPr lang="tr-TR" sz="3800" b="1" dirty="0" smtClean="0"/>
              <a:t/>
            </a:r>
            <a:br>
              <a:rPr lang="tr-TR" sz="3800" b="1" dirty="0" smtClean="0"/>
            </a:br>
            <a:endParaRPr lang="en-US" sz="3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8911"/>
            <a:ext cx="8229600" cy="42872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300" b="1" dirty="0" smtClean="0">
                <a:solidFill>
                  <a:srgbClr val="0070C0"/>
                </a:solidFill>
              </a:rPr>
              <a:t>Implementers:</a:t>
            </a:r>
            <a:r>
              <a:rPr lang="en-US" sz="4300" dirty="0" smtClean="0">
                <a:solidFill>
                  <a:srgbClr val="0070C0"/>
                </a:solidFill>
              </a:rPr>
              <a:t> Consortium</a:t>
            </a:r>
            <a:r>
              <a:rPr lang="tr-TR" sz="4300" dirty="0" smtClean="0">
                <a:solidFill>
                  <a:srgbClr val="0070C0"/>
                </a:solidFill>
              </a:rPr>
              <a:t> </a:t>
            </a:r>
            <a:r>
              <a:rPr lang="tr-TR" sz="4300" dirty="0">
                <a:solidFill>
                  <a:srgbClr val="0070C0"/>
                </a:solidFill>
              </a:rPr>
              <a:t>of </a:t>
            </a:r>
            <a:r>
              <a:rPr lang="en-US" sz="4300" dirty="0" smtClean="0">
                <a:solidFill>
                  <a:srgbClr val="0070C0"/>
                </a:solidFill>
              </a:rPr>
              <a:t>8 organizations from</a:t>
            </a:r>
            <a:r>
              <a:rPr lang="tr-TR" sz="4300" dirty="0" smtClean="0">
                <a:solidFill>
                  <a:srgbClr val="0070C0"/>
                </a:solidFill>
              </a:rPr>
              <a:t> </a:t>
            </a:r>
            <a:r>
              <a:rPr lang="tr-TR" sz="4300" dirty="0">
                <a:solidFill>
                  <a:srgbClr val="0070C0"/>
                </a:solidFill>
              </a:rPr>
              <a:t>Armenia </a:t>
            </a:r>
            <a:r>
              <a:rPr lang="tr-TR" sz="4300" dirty="0" smtClean="0">
                <a:solidFill>
                  <a:srgbClr val="0070C0"/>
                </a:solidFill>
              </a:rPr>
              <a:t>and</a:t>
            </a:r>
            <a:r>
              <a:rPr lang="en-US" sz="4300" dirty="0" smtClean="0">
                <a:solidFill>
                  <a:srgbClr val="0070C0"/>
                </a:solidFill>
              </a:rPr>
              <a:t> Turkey</a:t>
            </a:r>
            <a:endParaRPr lang="en-US" sz="43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9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4300" b="1" dirty="0" smtClean="0">
                <a:solidFill>
                  <a:srgbClr val="0070C0"/>
                </a:solidFill>
              </a:rPr>
              <a:t>Donor</a:t>
            </a:r>
            <a:r>
              <a:rPr lang="en-US" sz="4300" b="1" dirty="0">
                <a:solidFill>
                  <a:srgbClr val="0070C0"/>
                </a:solidFill>
              </a:rPr>
              <a:t>:</a:t>
            </a:r>
            <a:r>
              <a:rPr lang="en-US" sz="4300" dirty="0">
                <a:solidFill>
                  <a:srgbClr val="0070C0"/>
                </a:solidFill>
              </a:rPr>
              <a:t> </a:t>
            </a:r>
            <a:r>
              <a:rPr lang="en-US" sz="4300" dirty="0" smtClean="0">
                <a:solidFill>
                  <a:srgbClr val="0070C0"/>
                </a:solidFill>
              </a:rPr>
              <a:t>European Union under the Instrument for Stability</a:t>
            </a:r>
            <a:endParaRPr lang="tr-TR" sz="43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tr-TR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Delegation of the European Union to Georgia</a:t>
            </a:r>
            <a:r>
              <a:rPr lang="tr-TR" dirty="0" smtClean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Delegation of the European Union to Armenia</a:t>
            </a:r>
            <a:endParaRPr lang="tr-TR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Delegation of the European Union to Turkey</a:t>
            </a:r>
            <a:endParaRPr lang="tr-TR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tr-TR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tr-TR" sz="4000" dirty="0" smtClean="0">
                <a:solidFill>
                  <a:srgbClr val="0070C0"/>
                </a:solidFill>
              </a:rPr>
              <a:t>€ 2.000.000, 18 </a:t>
            </a:r>
            <a:r>
              <a:rPr lang="en-US" sz="4000" dirty="0" smtClean="0">
                <a:solidFill>
                  <a:srgbClr val="0070C0"/>
                </a:solidFill>
              </a:rPr>
              <a:t>months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4" name="Picture 3" descr="flag_yellow_hig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93" y="4816810"/>
            <a:ext cx="1977907" cy="130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5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4668423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0070C0"/>
                </a:solidFill>
              </a:rPr>
              <a:t>THANK YOU!</a:t>
            </a:r>
            <a:r>
              <a:rPr lang="hy-AM" b="1" dirty="0" smtClean="0">
                <a:solidFill>
                  <a:srgbClr val="0070C0"/>
                </a:solidFill>
              </a:rPr>
              <a:t/>
            </a:r>
            <a:br>
              <a:rPr lang="hy-AM" b="1" dirty="0" smtClean="0">
                <a:solidFill>
                  <a:srgbClr val="0070C0"/>
                </a:solidFill>
              </a:rPr>
            </a:br>
            <a:r>
              <a:rPr lang="hy-AM" b="1" dirty="0" smtClean="0"/>
              <a:t>ՇՆՈՐՀԱԿԱԼՈՒԹՅՈՒՆ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59896"/>
            <a:ext cx="8229600" cy="66626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24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err="1"/>
              <a:t>Աջակցություն</a:t>
            </a:r>
            <a:r>
              <a:rPr lang="en-GB" sz="3200" b="1" dirty="0"/>
              <a:t> </a:t>
            </a:r>
            <a:r>
              <a:rPr lang="en-GB" sz="3200" b="1" dirty="0" err="1"/>
              <a:t>Հայաստան-Թուրքիա</a:t>
            </a:r>
            <a:r>
              <a:rPr lang="en-GB" sz="3200" b="1" dirty="0"/>
              <a:t> </a:t>
            </a:r>
            <a:r>
              <a:rPr lang="en-GB" sz="3200" b="1" dirty="0" err="1"/>
              <a:t>կարգավորման</a:t>
            </a:r>
            <a:r>
              <a:rPr lang="en-GB" sz="3200" b="1" dirty="0"/>
              <a:t> </a:t>
            </a:r>
            <a:r>
              <a:rPr lang="en-GB" sz="3200" b="1" dirty="0" err="1"/>
              <a:t>գործընթացին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y-AM" sz="5100" dirty="0" smtClean="0"/>
              <a:t>Իրականացվում </a:t>
            </a:r>
            <a:r>
              <a:rPr lang="hy-AM" sz="5100" dirty="0"/>
              <a:t>է Հայաստանի և Թուրքիայի ութ </a:t>
            </a:r>
            <a:r>
              <a:rPr lang="hy-AM" sz="5100" dirty="0" smtClean="0"/>
              <a:t>կազմակերպություններից </a:t>
            </a:r>
            <a:r>
              <a:rPr lang="hy-AM" sz="5100" dirty="0"/>
              <a:t>բաղկացած </a:t>
            </a:r>
            <a:r>
              <a:rPr lang="hy-AM" sz="5100" dirty="0" err="1"/>
              <a:t>կոնսորցիումի</a:t>
            </a:r>
            <a:r>
              <a:rPr lang="hy-AM" sz="5100" dirty="0"/>
              <a:t> </a:t>
            </a:r>
            <a:r>
              <a:rPr lang="hy-AM" sz="5100" dirty="0" smtClean="0"/>
              <a:t>կողմից </a:t>
            </a:r>
          </a:p>
          <a:p>
            <a:pPr marL="0" indent="0">
              <a:buNone/>
            </a:pPr>
            <a:endParaRPr lang="hy-AM" sz="5100" dirty="0"/>
          </a:p>
          <a:p>
            <a:pPr marL="0" indent="0">
              <a:buNone/>
            </a:pPr>
            <a:r>
              <a:rPr lang="en-GB" sz="5100" dirty="0" err="1"/>
              <a:t>ֆինանսավորվում</a:t>
            </a:r>
            <a:r>
              <a:rPr lang="en-GB" sz="5100" dirty="0"/>
              <a:t> է </a:t>
            </a:r>
            <a:r>
              <a:rPr lang="en-GB" sz="5100" dirty="0" err="1"/>
              <a:t>Եվրոպական</a:t>
            </a:r>
            <a:r>
              <a:rPr lang="en-GB" sz="5100" dirty="0"/>
              <a:t> </a:t>
            </a:r>
            <a:r>
              <a:rPr lang="en-GB" sz="5100" dirty="0" err="1"/>
              <a:t>միության</a:t>
            </a:r>
            <a:r>
              <a:rPr lang="en-GB" sz="5100" dirty="0"/>
              <a:t> «</a:t>
            </a:r>
            <a:r>
              <a:rPr lang="en-GB" sz="5100" dirty="0" err="1"/>
              <a:t>Կայունության</a:t>
            </a:r>
            <a:r>
              <a:rPr lang="en-GB" sz="5100" dirty="0"/>
              <a:t> </a:t>
            </a:r>
            <a:r>
              <a:rPr lang="en-GB" sz="5100" dirty="0" err="1"/>
              <a:t>գործիք</a:t>
            </a:r>
            <a:r>
              <a:rPr lang="en-GB" sz="5100" dirty="0"/>
              <a:t>» </a:t>
            </a:r>
            <a:r>
              <a:rPr lang="en-GB" sz="5100" dirty="0" err="1"/>
              <a:t>նախաձեռնության</a:t>
            </a:r>
            <a:r>
              <a:rPr lang="en-GB" sz="5100" dirty="0"/>
              <a:t> </a:t>
            </a:r>
            <a:r>
              <a:rPr lang="en-GB" sz="5100" dirty="0" err="1"/>
              <a:t>շրջանակներում</a:t>
            </a:r>
            <a:endParaRPr lang="hy-AM" sz="5100" dirty="0"/>
          </a:p>
          <a:p>
            <a:pPr marL="0" indent="0" algn="ctr">
              <a:buNone/>
            </a:pPr>
            <a:endParaRPr lang="tr-TR" sz="4000" dirty="0"/>
          </a:p>
          <a:p>
            <a:pPr marL="0" indent="0">
              <a:buNone/>
            </a:pPr>
            <a:r>
              <a:rPr lang="hy-AM" dirty="0" smtClean="0"/>
              <a:t>Վրաստանում ԵՄ պատվիրակություն</a:t>
            </a:r>
            <a:r>
              <a:rPr lang="tr-TR" dirty="0" smtClean="0"/>
              <a:t> </a:t>
            </a:r>
            <a:endParaRPr lang="tr-TR" dirty="0"/>
          </a:p>
          <a:p>
            <a:pPr marL="0" indent="0">
              <a:buNone/>
            </a:pPr>
            <a:r>
              <a:rPr lang="hy-AM" dirty="0"/>
              <a:t>Հայաստանում ԵՄ </a:t>
            </a:r>
            <a:r>
              <a:rPr lang="hy-AM" dirty="0" smtClean="0"/>
              <a:t>պատվիրակություն</a:t>
            </a:r>
            <a:r>
              <a:rPr lang="tr-TR" dirty="0" smtClean="0"/>
              <a:t> </a:t>
            </a:r>
            <a:endParaRPr lang="tr-TR" dirty="0"/>
          </a:p>
          <a:p>
            <a:pPr marL="0" indent="0">
              <a:buNone/>
            </a:pPr>
            <a:r>
              <a:rPr lang="hy-AM" dirty="0" smtClean="0"/>
              <a:t>Թուրքիայում </a:t>
            </a:r>
            <a:r>
              <a:rPr lang="hy-AM" dirty="0"/>
              <a:t>ԵՄ </a:t>
            </a:r>
            <a:r>
              <a:rPr lang="hy-AM" dirty="0" smtClean="0"/>
              <a:t>պատվիրակություն</a:t>
            </a:r>
            <a:r>
              <a:rPr lang="tr-TR" dirty="0" smtClean="0"/>
              <a:t> </a:t>
            </a:r>
            <a:endParaRPr lang="tr-TR" dirty="0"/>
          </a:p>
          <a:p>
            <a:pPr marL="0" indent="0">
              <a:buNone/>
            </a:pPr>
            <a:endParaRPr lang="tr-TR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tr-TR" sz="4000" dirty="0" smtClean="0"/>
              <a:t>€ </a:t>
            </a:r>
            <a:r>
              <a:rPr lang="tr-TR" sz="4000" dirty="0"/>
              <a:t>2.000.000, </a:t>
            </a:r>
            <a:r>
              <a:rPr lang="tr-TR" sz="4000" dirty="0" smtClean="0"/>
              <a:t>18</a:t>
            </a:r>
            <a:r>
              <a:rPr lang="hy-AM" sz="4000" dirty="0" smtClean="0"/>
              <a:t> ամիս</a:t>
            </a:r>
            <a:endParaRPr lang="en-US" sz="4000" dirty="0"/>
          </a:p>
          <a:p>
            <a:endParaRPr lang="en-US" dirty="0"/>
          </a:p>
        </p:txBody>
      </p:sp>
      <p:pic>
        <p:nvPicPr>
          <p:cNvPr id="4" name="Picture 3" descr="flag_yellow_hig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93" y="4816810"/>
            <a:ext cx="1977907" cy="130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94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1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Consortium</a:t>
            </a:r>
            <a:r>
              <a:rPr lang="hy-AM" b="1" dirty="0" smtClean="0">
                <a:solidFill>
                  <a:srgbClr val="0070C0"/>
                </a:solidFill>
              </a:rPr>
              <a:t/>
            </a:r>
            <a:br>
              <a:rPr lang="hy-AM" b="1" dirty="0" smtClean="0">
                <a:solidFill>
                  <a:srgbClr val="0070C0"/>
                </a:solidFill>
              </a:rPr>
            </a:br>
            <a:r>
              <a:rPr lang="hy-AM" b="1" dirty="0" smtClean="0"/>
              <a:t>Կոնսորցիում</a:t>
            </a:r>
            <a:endParaRPr lang="en-US" b="1" dirty="0"/>
          </a:p>
        </p:txBody>
      </p:sp>
      <p:pic>
        <p:nvPicPr>
          <p:cNvPr id="6" name="Picture 5" descr="Anadolu_Kult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2678"/>
            <a:ext cx="2578045" cy="969171"/>
          </a:xfrm>
          <a:prstGeom prst="rect">
            <a:avLst/>
          </a:prstGeom>
        </p:spPr>
      </p:pic>
      <p:pic>
        <p:nvPicPr>
          <p:cNvPr id="7" name="Picture 6" descr="hYd logo_panto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033" y="4348808"/>
            <a:ext cx="1146846" cy="1988575"/>
          </a:xfrm>
          <a:prstGeom prst="rect">
            <a:avLst/>
          </a:prstGeom>
        </p:spPr>
      </p:pic>
      <p:pic>
        <p:nvPicPr>
          <p:cNvPr id="8" name="Picture 7" descr="vakif logo-01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493" y="4902678"/>
            <a:ext cx="2819507" cy="1123482"/>
          </a:xfrm>
          <a:prstGeom prst="rect">
            <a:avLst/>
          </a:prstGeom>
        </p:spPr>
      </p:pic>
      <p:pic>
        <p:nvPicPr>
          <p:cNvPr id="12" name="Picture 11" descr="EPF_eng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67" y="1682094"/>
            <a:ext cx="1484781" cy="1745153"/>
          </a:xfrm>
          <a:prstGeom prst="rect">
            <a:avLst/>
          </a:prstGeom>
        </p:spPr>
      </p:pic>
      <p:pic>
        <p:nvPicPr>
          <p:cNvPr id="14" name="Picture 13" descr="PJC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654" y="1682094"/>
            <a:ext cx="1903072" cy="1903072"/>
          </a:xfrm>
          <a:prstGeom prst="rect">
            <a:avLst/>
          </a:prstGeom>
        </p:spPr>
      </p:pic>
      <p:pic>
        <p:nvPicPr>
          <p:cNvPr id="15" name="Picture 14" descr="RSC Logo Final Curv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62" y="2297276"/>
            <a:ext cx="2201172" cy="662572"/>
          </a:xfrm>
          <a:prstGeom prst="rect">
            <a:avLst/>
          </a:prstGeom>
        </p:spPr>
      </p:pic>
      <p:pic>
        <p:nvPicPr>
          <p:cNvPr id="3" name="Picture 2" descr="CivilitasLogo-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" y="2042283"/>
            <a:ext cx="2012314" cy="1210634"/>
          </a:xfrm>
          <a:prstGeom prst="rect">
            <a:avLst/>
          </a:prstGeom>
        </p:spPr>
      </p:pic>
      <p:pic>
        <p:nvPicPr>
          <p:cNvPr id="4" name="Picture 3" descr="tepav_en.t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654" y="5026954"/>
            <a:ext cx="1832939" cy="84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0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Objective of the Programme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0008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500" dirty="0">
                <a:solidFill>
                  <a:srgbClr val="0070C0"/>
                </a:solidFill>
              </a:rPr>
              <a:t>T</a:t>
            </a:r>
            <a:r>
              <a:rPr lang="en-US" sz="3500" dirty="0" smtClean="0">
                <a:solidFill>
                  <a:srgbClr val="0070C0"/>
                </a:solidFill>
              </a:rPr>
              <a:t>o</a:t>
            </a:r>
            <a:r>
              <a:rPr lang="en-US" sz="3500" dirty="0">
                <a:solidFill>
                  <a:srgbClr val="0070C0"/>
                </a:solidFill>
              </a:rPr>
              <a:t> promote civil society efforts towards the normalisation of relations between </a:t>
            </a:r>
            <a:r>
              <a:rPr lang="en-US" sz="3500" dirty="0" smtClean="0">
                <a:solidFill>
                  <a:srgbClr val="0070C0"/>
                </a:solidFill>
              </a:rPr>
              <a:t>Armenia and Turkey and</a:t>
            </a:r>
            <a:r>
              <a:rPr lang="en-US" sz="3500" dirty="0">
                <a:solidFill>
                  <a:srgbClr val="0070C0"/>
                </a:solidFill>
              </a:rPr>
              <a:t> towards an open border by enhancing people-to-people contacts, expanding economic and business links, promoting cultural and educational activities and facilitating access to balanced information in both </a:t>
            </a:r>
            <a:r>
              <a:rPr lang="en-US" sz="3500" dirty="0" smtClean="0">
                <a:solidFill>
                  <a:srgbClr val="0070C0"/>
                </a:solidFill>
              </a:rPr>
              <a:t>societies</a:t>
            </a:r>
            <a:endParaRPr lang="en-US" sz="3500" dirty="0">
              <a:solidFill>
                <a:srgbClr val="0070C0"/>
              </a:solidFill>
            </a:endParaRPr>
          </a:p>
          <a:p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1211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Ծրագրի</a:t>
            </a:r>
            <a:r>
              <a:rPr lang="en-GB" b="1" dirty="0"/>
              <a:t> </a:t>
            </a:r>
            <a:r>
              <a:rPr lang="en-GB" b="1" dirty="0" err="1"/>
              <a:t>նպատակն</a:t>
            </a:r>
            <a:r>
              <a:rPr lang="en-GB" b="1" dirty="0"/>
              <a:t> է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y-AM" dirty="0" smtClean="0"/>
              <a:t>Ա</a:t>
            </a:r>
            <a:r>
              <a:rPr lang="en-GB" dirty="0" err="1" smtClean="0"/>
              <a:t>ջակցել</a:t>
            </a:r>
            <a:r>
              <a:rPr lang="en-GB" dirty="0" smtClean="0"/>
              <a:t> </a:t>
            </a:r>
            <a:r>
              <a:rPr lang="en-GB" dirty="0" err="1"/>
              <a:t>քաղաքացիական</a:t>
            </a:r>
            <a:r>
              <a:rPr lang="en-GB" dirty="0"/>
              <a:t> </a:t>
            </a:r>
            <a:r>
              <a:rPr lang="en-GB" dirty="0" err="1"/>
              <a:t>հասարակության</a:t>
            </a:r>
            <a:r>
              <a:rPr lang="en-GB" dirty="0"/>
              <a:t> </a:t>
            </a:r>
            <a:r>
              <a:rPr lang="en-GB" dirty="0" err="1"/>
              <a:t>ջանքերին</a:t>
            </a:r>
            <a:r>
              <a:rPr lang="en-GB" dirty="0"/>
              <a:t>՝ </a:t>
            </a:r>
            <a:r>
              <a:rPr lang="en-GB" dirty="0" err="1"/>
              <a:t>ուղղված</a:t>
            </a:r>
            <a:r>
              <a:rPr lang="en-GB" dirty="0"/>
              <a:t> </a:t>
            </a:r>
            <a:r>
              <a:rPr lang="en-GB" dirty="0" err="1"/>
              <a:t>Հայաստան-Թուրքիա</a:t>
            </a:r>
            <a:r>
              <a:rPr lang="en-GB" dirty="0"/>
              <a:t> </a:t>
            </a:r>
            <a:r>
              <a:rPr lang="en-GB" dirty="0" err="1"/>
              <a:t>հարաբերությունների</a:t>
            </a:r>
            <a:r>
              <a:rPr lang="en-GB" dirty="0"/>
              <a:t> </a:t>
            </a:r>
            <a:r>
              <a:rPr lang="en-GB" dirty="0" err="1"/>
              <a:t>կարգավորմանն</a:t>
            </a:r>
            <a:r>
              <a:rPr lang="en-GB" dirty="0"/>
              <a:t> </a:t>
            </a:r>
            <a:r>
              <a:rPr lang="en-GB" dirty="0" err="1"/>
              <a:t>ու</a:t>
            </a:r>
            <a:r>
              <a:rPr lang="en-GB" dirty="0"/>
              <a:t> </a:t>
            </a:r>
            <a:r>
              <a:rPr lang="en-GB" dirty="0" err="1"/>
              <a:t>փակ</a:t>
            </a:r>
            <a:r>
              <a:rPr lang="en-GB" dirty="0"/>
              <a:t> </a:t>
            </a:r>
            <a:r>
              <a:rPr lang="en-GB" dirty="0" err="1"/>
              <a:t>սահմանների</a:t>
            </a:r>
            <a:r>
              <a:rPr lang="en-GB" dirty="0"/>
              <a:t> </a:t>
            </a:r>
            <a:r>
              <a:rPr lang="en-GB" dirty="0" err="1"/>
              <a:t>բացմանը</a:t>
            </a:r>
            <a:r>
              <a:rPr lang="en-GB" dirty="0"/>
              <a:t>, </a:t>
            </a:r>
            <a:r>
              <a:rPr lang="en-GB" dirty="0" err="1"/>
              <a:t>մարդկային</a:t>
            </a:r>
            <a:r>
              <a:rPr lang="en-GB" dirty="0"/>
              <a:t> </a:t>
            </a:r>
            <a:r>
              <a:rPr lang="en-GB" dirty="0" err="1"/>
              <a:t>կապերը</a:t>
            </a:r>
            <a:r>
              <a:rPr lang="en-GB" dirty="0"/>
              <a:t> </a:t>
            </a:r>
            <a:r>
              <a:rPr lang="en-GB" dirty="0" err="1"/>
              <a:t>զարգացնելու</a:t>
            </a:r>
            <a:r>
              <a:rPr lang="en-GB" dirty="0"/>
              <a:t>, </a:t>
            </a:r>
            <a:r>
              <a:rPr lang="en-GB" dirty="0" err="1"/>
              <a:t>տնտեսական</a:t>
            </a:r>
            <a:r>
              <a:rPr lang="en-GB" dirty="0"/>
              <a:t> </a:t>
            </a:r>
            <a:r>
              <a:rPr lang="en-GB" dirty="0" err="1"/>
              <a:t>ու</a:t>
            </a:r>
            <a:r>
              <a:rPr lang="en-GB" dirty="0"/>
              <a:t> </a:t>
            </a:r>
            <a:r>
              <a:rPr lang="en-GB" dirty="0" err="1"/>
              <a:t>գործարար</a:t>
            </a:r>
            <a:r>
              <a:rPr lang="en-GB" dirty="0"/>
              <a:t> </a:t>
            </a:r>
            <a:r>
              <a:rPr lang="en-GB" dirty="0" err="1"/>
              <a:t>կապերն</a:t>
            </a:r>
            <a:r>
              <a:rPr lang="en-GB" dirty="0"/>
              <a:t> </a:t>
            </a:r>
            <a:r>
              <a:rPr lang="en-GB" dirty="0" err="1"/>
              <a:t>ընդլայնելու</a:t>
            </a:r>
            <a:r>
              <a:rPr lang="en-GB" dirty="0"/>
              <a:t>, </a:t>
            </a:r>
            <a:r>
              <a:rPr lang="en-GB" dirty="0" err="1"/>
              <a:t>մշակութային</a:t>
            </a:r>
            <a:r>
              <a:rPr lang="en-GB" dirty="0"/>
              <a:t> և </a:t>
            </a:r>
            <a:r>
              <a:rPr lang="en-GB" dirty="0" err="1"/>
              <a:t>կրթական</a:t>
            </a:r>
            <a:r>
              <a:rPr lang="en-GB" dirty="0"/>
              <a:t> </a:t>
            </a:r>
            <a:r>
              <a:rPr lang="en-GB" dirty="0" err="1"/>
              <a:t>ծրագրեր</a:t>
            </a:r>
            <a:r>
              <a:rPr lang="en-GB" dirty="0"/>
              <a:t> </a:t>
            </a:r>
            <a:r>
              <a:rPr lang="en-GB" dirty="0" err="1"/>
              <a:t>իրականացնելու</a:t>
            </a:r>
            <a:r>
              <a:rPr lang="en-GB" dirty="0"/>
              <a:t>, </a:t>
            </a:r>
            <a:r>
              <a:rPr lang="en-GB" dirty="0" err="1"/>
              <a:t>ինչպես</a:t>
            </a:r>
            <a:r>
              <a:rPr lang="en-GB" dirty="0"/>
              <a:t> </a:t>
            </a:r>
            <a:r>
              <a:rPr lang="en-GB" dirty="0" err="1"/>
              <a:t>նաև</a:t>
            </a:r>
            <a:r>
              <a:rPr lang="en-GB" dirty="0"/>
              <a:t> </a:t>
            </a:r>
            <a:r>
              <a:rPr lang="en-GB" dirty="0" err="1"/>
              <a:t>անկողմնակալ</a:t>
            </a:r>
            <a:r>
              <a:rPr lang="en-GB" dirty="0"/>
              <a:t>  </a:t>
            </a:r>
            <a:r>
              <a:rPr lang="en-GB" dirty="0" err="1"/>
              <a:t>տեղեկատվություն</a:t>
            </a:r>
            <a:r>
              <a:rPr lang="en-GB" dirty="0"/>
              <a:t> </a:t>
            </a:r>
            <a:r>
              <a:rPr lang="en-GB" dirty="0" err="1"/>
              <a:t>ապահովելու</a:t>
            </a:r>
            <a:r>
              <a:rPr lang="en-GB" dirty="0"/>
              <a:t> </a:t>
            </a:r>
            <a:r>
              <a:rPr lang="en-GB" dirty="0" err="1"/>
              <a:t>միջոցով</a:t>
            </a:r>
            <a:r>
              <a:rPr lang="en-GB" dirty="0"/>
              <a:t>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95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197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0070C0"/>
                </a:solidFill>
              </a:rPr>
              <a:t>PROGRAMME COMPONENTS</a:t>
            </a:r>
            <a:r>
              <a:rPr lang="hy-AM" b="1" dirty="0" smtClean="0"/>
              <a:t/>
            </a:r>
            <a:br>
              <a:rPr lang="hy-AM" b="1" dirty="0" smtClean="0"/>
            </a:br>
            <a:r>
              <a:rPr lang="hy-AM" b="1" dirty="0" smtClean="0"/>
              <a:t>Ծրագրի </a:t>
            </a:r>
            <a:r>
              <a:rPr lang="hy-AM" b="1" dirty="0" smtClean="0"/>
              <a:t>բաղադրիչները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06957"/>
            <a:ext cx="8229600" cy="181920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40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1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Civilitas </a:t>
            </a:r>
            <a:r>
              <a:rPr lang="en-US" b="1" dirty="0" smtClean="0">
                <a:solidFill>
                  <a:srgbClr val="0070C0"/>
                </a:solidFill>
              </a:rPr>
              <a:t>Foundation</a:t>
            </a:r>
            <a:r>
              <a:rPr lang="hy-AM" b="1" dirty="0" smtClean="0">
                <a:solidFill>
                  <a:srgbClr val="0070C0"/>
                </a:solidFill>
              </a:rPr>
              <a:t/>
            </a:r>
            <a:br>
              <a:rPr lang="hy-AM" b="1" dirty="0" smtClean="0">
                <a:solidFill>
                  <a:srgbClr val="0070C0"/>
                </a:solidFill>
              </a:rPr>
            </a:br>
            <a:r>
              <a:rPr lang="en-GB" sz="3100" b="1" dirty="0" err="1"/>
              <a:t>Սիվիլիթաս</a:t>
            </a:r>
            <a:r>
              <a:rPr lang="en-GB" sz="3100" b="1" dirty="0"/>
              <a:t> </a:t>
            </a:r>
            <a:r>
              <a:rPr lang="en-GB" sz="3100" b="1" dirty="0" err="1"/>
              <a:t>հիմնադրամ</a:t>
            </a:r>
            <a:endParaRPr lang="en-US" sz="31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189" y="1332866"/>
            <a:ext cx="8944811" cy="4405325"/>
          </a:xfrm>
        </p:spPr>
        <p:txBody>
          <a:bodyPr>
            <a:normAutofit/>
          </a:bodyPr>
          <a:lstStyle/>
          <a:p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 smtClean="0">
                <a:solidFill>
                  <a:srgbClr val="0070C0"/>
                </a:solidFill>
              </a:rPr>
              <a:t>Understanding Turkey</a:t>
            </a:r>
            <a:endParaRPr lang="hy-AM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y-AM" b="1" dirty="0" smtClean="0"/>
              <a:t>	</a:t>
            </a:r>
            <a:r>
              <a:rPr lang="hy-AM" sz="2600" b="1" dirty="0"/>
              <a:t>Թուրքիան՝ ավելի լուսաբանված</a:t>
            </a:r>
            <a:endParaRPr lang="en-US" sz="2600" b="1" dirty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 smtClean="0">
                <a:solidFill>
                  <a:srgbClr val="0070C0"/>
                </a:solidFill>
              </a:rPr>
              <a:t>Climbing the Mountain</a:t>
            </a:r>
            <a:endParaRPr lang="hy-AM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y-AM" b="1" dirty="0" smtClean="0"/>
              <a:t>	</a:t>
            </a:r>
            <a:r>
              <a:rPr lang="hy-AM" sz="2600" b="1" dirty="0"/>
              <a:t>Սարն ի վեր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04931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Eurasia Partnership </a:t>
            </a:r>
            <a:r>
              <a:rPr lang="en-US" b="1" dirty="0" smtClean="0">
                <a:solidFill>
                  <a:srgbClr val="0070C0"/>
                </a:solidFill>
              </a:rPr>
              <a:t>Foundation</a:t>
            </a:r>
            <a:r>
              <a:rPr lang="hy-AM" b="1" dirty="0" smtClean="0">
                <a:solidFill>
                  <a:srgbClr val="0070C0"/>
                </a:solidFill>
              </a:rPr>
              <a:t/>
            </a:r>
            <a:br>
              <a:rPr lang="hy-AM" b="1" dirty="0" smtClean="0">
                <a:solidFill>
                  <a:srgbClr val="0070C0"/>
                </a:solidFill>
              </a:rPr>
            </a:br>
            <a:r>
              <a:rPr lang="hy-AM" sz="3100" b="1" dirty="0" smtClean="0"/>
              <a:t>Եվրասիա Համագործակցություն Հիմնադրամ</a:t>
            </a:r>
            <a:r>
              <a:rPr lang="hy-AM" sz="2700" b="1" dirty="0" smtClean="0"/>
              <a:t/>
            </a:r>
            <a:br>
              <a:rPr lang="hy-AM" sz="2700" b="1" dirty="0" smtClean="0"/>
            </a:br>
            <a:endParaRPr lang="en-US" sz="27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4942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TV Talk Shows</a:t>
            </a:r>
            <a:endParaRPr lang="hy-AM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y-AM" b="1" dirty="0" smtClean="0"/>
              <a:t>	</a:t>
            </a:r>
            <a:r>
              <a:rPr lang="hy-AM" sz="2600" b="1" dirty="0"/>
              <a:t>Հեռուստատեսային թոք-</a:t>
            </a:r>
            <a:r>
              <a:rPr lang="hy-AM" sz="2600" b="1" dirty="0" err="1"/>
              <a:t>շոուներ</a:t>
            </a:r>
            <a:endParaRPr lang="en-US" sz="2600" b="1" dirty="0"/>
          </a:p>
          <a:p>
            <a:r>
              <a:rPr lang="en-US" b="1" dirty="0" smtClean="0">
                <a:solidFill>
                  <a:srgbClr val="0070C0"/>
                </a:solidFill>
              </a:rPr>
              <a:t>Media Bus Tour</a:t>
            </a:r>
            <a:endParaRPr lang="hy-AM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y-AM" sz="2600" b="1" dirty="0" smtClean="0"/>
              <a:t>	Լրագրողների </a:t>
            </a:r>
            <a:r>
              <a:rPr lang="hy-AM" sz="2600" b="1" dirty="0"/>
              <a:t>համատեղ ճանապարհորդություն</a:t>
            </a:r>
            <a:endParaRPr lang="en-US" sz="2600" b="1" dirty="0" smtClean="0"/>
          </a:p>
          <a:p>
            <a:r>
              <a:rPr lang="en-US" b="1" dirty="0" smtClean="0">
                <a:solidFill>
                  <a:srgbClr val="0070C0"/>
                </a:solidFill>
              </a:rPr>
              <a:t>Media Crew Visits</a:t>
            </a:r>
            <a:endParaRPr lang="hy-AM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y-AM" b="1" dirty="0" smtClean="0"/>
              <a:t>	</a:t>
            </a:r>
            <a:r>
              <a:rPr lang="hy-AM" sz="2600" b="1" dirty="0"/>
              <a:t>Լրագրողների այցելություններ Հայաստան</a:t>
            </a:r>
            <a:endParaRPr lang="en-US" sz="2600" b="1" dirty="0"/>
          </a:p>
          <a:p>
            <a:r>
              <a:rPr lang="en-US" b="1" dirty="0" smtClean="0">
                <a:solidFill>
                  <a:srgbClr val="0070C0"/>
                </a:solidFill>
              </a:rPr>
              <a:t>Exchange of Art and Architecture Experts</a:t>
            </a:r>
            <a:endParaRPr lang="hy-AM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y-AM" b="1" dirty="0" smtClean="0"/>
              <a:t>	</a:t>
            </a:r>
            <a:r>
              <a:rPr lang="hy-AM" sz="2600" b="1" dirty="0"/>
              <a:t>Արվեստագետների և ճարտարապետների 	փոխայցելություններ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71397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318</Words>
  <Application>Microsoft Office PowerPoint</Application>
  <PresentationFormat>On-screen Show (4:3)</PresentationFormat>
  <Paragraphs>113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  Support to the Armenia-Turkey Normalisation Process   </vt:lpstr>
      <vt:lpstr>Աջակցություն Հայաստան-Թուրքիա կարգավորման գործընթացին</vt:lpstr>
      <vt:lpstr>Consortium Կոնսորցիում</vt:lpstr>
      <vt:lpstr>Objective of the Programme</vt:lpstr>
      <vt:lpstr>Ծրագրի նպատակն է </vt:lpstr>
      <vt:lpstr> PROGRAMME COMPONENTS Ծրագրի բաղադրիչները</vt:lpstr>
      <vt:lpstr>Civilitas Foundation Սիվիլիթաս հիմնադրամ</vt:lpstr>
      <vt:lpstr>Eurasia Partnership Foundation Եվրասիա Համագործակցություն Հիմնադրամ </vt:lpstr>
      <vt:lpstr>Public Journalism Club Հանրային լրագրության ակումբ</vt:lpstr>
      <vt:lpstr>Regional Studies Center Տարածաշրջանային հետազոտությունների կենտրոն</vt:lpstr>
      <vt:lpstr>Anadolu Kültür   Անադոլու Քյուլթյուր</vt:lpstr>
      <vt:lpstr>Helsinki Citizens’ Assembly Հելսինկյան քաղաքացիական ասամբլեա </vt:lpstr>
      <vt:lpstr>TEPAV Թուրքիայի տնտեսական քաղաքականության հետազոտությունների հիմնադրամ </vt:lpstr>
      <vt:lpstr>Hrant Dink Foundation Հրանտ Դինք հիմնադրամ</vt:lpstr>
      <vt:lpstr>INCLUSIVENESS Ներգրավվածություն</vt:lpstr>
      <vt:lpstr>The most remarkable results so far</vt:lpstr>
      <vt:lpstr>Ամենանշանակալից ձեռքբերումները</vt:lpstr>
      <vt:lpstr>  QUESTIONS? ՀԱՐՑԵ՞Ր</vt:lpstr>
      <vt:lpstr> THANK YOU! ՇՆՈՐՀԱԿԱԼՈՒԹՅՈՒՆ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Burcu</dc:creator>
  <cp:lastModifiedBy>Vazgen Karapetyan</cp:lastModifiedBy>
  <cp:revision>138</cp:revision>
  <dcterms:created xsi:type="dcterms:W3CDTF">2014-05-07T02:08:05Z</dcterms:created>
  <dcterms:modified xsi:type="dcterms:W3CDTF">2014-07-20T11:03:22Z</dcterms:modified>
</cp:coreProperties>
</file>